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9" r:id="rId2"/>
    <p:sldId id="258" r:id="rId3"/>
    <p:sldId id="314" r:id="rId4"/>
    <p:sldId id="318" r:id="rId5"/>
    <p:sldId id="320" r:id="rId6"/>
    <p:sldId id="321" r:id="rId7"/>
    <p:sldId id="322" r:id="rId8"/>
    <p:sldId id="323" r:id="rId9"/>
    <p:sldId id="328" r:id="rId10"/>
    <p:sldId id="329" r:id="rId11"/>
    <p:sldId id="330" r:id="rId12"/>
    <p:sldId id="331" r:id="rId13"/>
    <p:sldId id="332" r:id="rId14"/>
    <p:sldId id="315" r:id="rId15"/>
    <p:sldId id="324" r:id="rId16"/>
    <p:sldId id="325" r:id="rId17"/>
    <p:sldId id="327" r:id="rId18"/>
    <p:sldId id="33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BCC"/>
    <a:srgbClr val="0070C0"/>
    <a:srgbClr val="FFFFFF"/>
    <a:srgbClr val="DECBCB"/>
    <a:srgbClr val="BEE7EC"/>
    <a:srgbClr val="E6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558" autoAdjust="0"/>
  </p:normalViewPr>
  <p:slideViewPr>
    <p:cSldViewPr snapToGrid="0" snapToObjects="1">
      <p:cViewPr varScale="1">
        <p:scale>
          <a:sx n="71" d="100"/>
          <a:sy n="71" d="100"/>
        </p:scale>
        <p:origin x="17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DCD25-E03E-834D-A8C8-340E90E5CF02}" type="datetimeFigureOut">
              <a:rPr lang="en-US" smtClean="0"/>
              <a:t>11/10/2020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CBB1C-494D-CD42-A9B5-41C5A44A23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37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Surlodas</a:t>
            </a:r>
            <a:r>
              <a:rPr lang="en-US" dirty="0"/>
              <a:t>, relative </a:t>
            </a:r>
            <a:r>
              <a:rPr lang="en-US" dirty="0" err="1"/>
              <a:t>sebesseg</a:t>
            </a:r>
            <a:r>
              <a:rPr lang="en-US" dirty="0"/>
              <a:t>, setup </a:t>
            </a:r>
            <a:r>
              <a:rPr lang="en-US" dirty="0" err="1"/>
              <a:t>javaslat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BB1C-494D-CD42-A9B5-41C5A44A23D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77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Forgas</a:t>
            </a:r>
            <a:r>
              <a:rPr lang="en-US" dirty="0"/>
              <a:t> es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forgas</a:t>
            </a:r>
            <a:r>
              <a:rPr lang="en-US" dirty="0"/>
              <a:t> </a:t>
            </a:r>
            <a:r>
              <a:rPr lang="en-US" dirty="0" err="1"/>
              <a:t>kozti</a:t>
            </a:r>
            <a:r>
              <a:rPr lang="en-US" dirty="0"/>
              <a:t> </a:t>
            </a:r>
            <a:r>
              <a:rPr lang="en-US" dirty="0" err="1"/>
              <a:t>kulonbseg</a:t>
            </a:r>
            <a:r>
              <a:rPr lang="en-US" dirty="0"/>
              <a:t> capsule </a:t>
            </a:r>
            <a:r>
              <a:rPr lang="en-US" dirty="0" err="1"/>
              <a:t>eseten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BB1C-494D-CD42-A9B5-41C5A44A23D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76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 </a:t>
            </a:r>
            <a:r>
              <a:rPr lang="en-US" dirty="0" err="1"/>
              <a:t>fuggveny</a:t>
            </a:r>
            <a:r>
              <a:rPr lang="en-US" dirty="0"/>
              <a:t> </a:t>
            </a:r>
            <a:r>
              <a:rPr lang="en-US" dirty="0" err="1"/>
              <a:t>kihangsulyozasa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masodik</a:t>
            </a:r>
            <a:r>
              <a:rPr lang="en-US" dirty="0"/>
              <a:t> </a:t>
            </a:r>
            <a:r>
              <a:rPr lang="en-US" dirty="0" err="1"/>
              <a:t>tagbol</a:t>
            </a:r>
            <a:r>
              <a:rPr lang="en-US" dirty="0"/>
              <a:t> </a:t>
            </a:r>
            <a:r>
              <a:rPr lang="en-US" dirty="0" err="1"/>
              <a:t>jon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BB1C-494D-CD42-A9B5-41C5A44A23D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814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 phi </a:t>
            </a:r>
            <a:r>
              <a:rPr lang="en-US" dirty="0" err="1"/>
              <a:t>erteknel</a:t>
            </a:r>
            <a:r>
              <a:rPr lang="en-US" dirty="0"/>
              <a:t> mi </a:t>
            </a:r>
            <a:r>
              <a:rPr lang="en-US" dirty="0" err="1"/>
              <a:t>lehet</a:t>
            </a:r>
            <a:r>
              <a:rPr lang="en-US" dirty="0"/>
              <a:t>, 0 90 45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BB1C-494D-CD42-A9B5-41C5A44A23D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74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Surlodas</a:t>
            </a:r>
            <a:r>
              <a:rPr lang="en-US" dirty="0"/>
              <a:t>, relative </a:t>
            </a:r>
            <a:r>
              <a:rPr lang="en-US" dirty="0" err="1"/>
              <a:t>sebesseg</a:t>
            </a:r>
            <a:r>
              <a:rPr lang="en-US" dirty="0"/>
              <a:t>, setup </a:t>
            </a:r>
            <a:r>
              <a:rPr lang="en-US" dirty="0" err="1"/>
              <a:t>javaslat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BB1C-494D-CD42-A9B5-41C5A44A23D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98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783A75D-DD56-4EBA-B50E-2EB3B9D23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404"/>
          <a:stretch/>
        </p:blipFill>
        <p:spPr>
          <a:xfrm>
            <a:off x="-616" y="0"/>
            <a:ext cx="9144000" cy="538714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8246" y="5417660"/>
            <a:ext cx="6855754" cy="14403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0" i="0" kern="1200">
                <a:solidFill>
                  <a:schemeClr val="bg1"/>
                </a:solidFill>
                <a:latin typeface="Gill Sans Light"/>
                <a:ea typeface="+mj-ea"/>
                <a:cs typeface="Gill Sans Ligh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8096" y="5552652"/>
            <a:ext cx="6031272" cy="990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0" i="0" dirty="0">
                <a:latin typeface="Gill Sans Light"/>
                <a:cs typeface="Gill Sans Light"/>
              </a:rPr>
              <a:t>IYPT 2017 Singapore</a:t>
            </a:r>
            <a:r>
              <a:rPr lang="hu-HU" sz="2000" b="0" i="0" baseline="0" dirty="0">
                <a:latin typeface="Gill Sans Light"/>
                <a:cs typeface="Gill Sans Ligh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b="0" i="0" dirty="0">
                <a:latin typeface="Gill Sans Light"/>
                <a:cs typeface="Gill Sans Light"/>
              </a:rPr>
              <a:t>Team Hungary</a:t>
            </a:r>
          </a:p>
        </p:txBody>
      </p:sp>
      <p:pic>
        <p:nvPicPr>
          <p:cNvPr id="25" name="Picture 24" descr="iypt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25" y="5659770"/>
            <a:ext cx="1700370" cy="985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9" y="5541877"/>
            <a:ext cx="1851622" cy="11658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290492" y="5398793"/>
            <a:ext cx="0" cy="145199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-616" y="5387142"/>
            <a:ext cx="9144001" cy="1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288246" y="5387142"/>
            <a:ext cx="6855754" cy="1470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0" i="0" kern="1200">
                <a:solidFill>
                  <a:schemeClr val="bg1"/>
                </a:solidFill>
                <a:latin typeface="Gill Sans Light"/>
                <a:ea typeface="+mj-ea"/>
                <a:cs typeface="Gill Sans Light"/>
              </a:defRPr>
            </a:lvl1pPr>
          </a:lstStyle>
          <a:p>
            <a:endParaRPr lang="en-US" dirty="0"/>
          </a:p>
        </p:txBody>
      </p:sp>
      <p:sp>
        <p:nvSpPr>
          <p:cNvPr id="13" name="TextBox 13"/>
          <p:cNvSpPr txBox="1"/>
          <p:nvPr userDrawn="1"/>
        </p:nvSpPr>
        <p:spPr>
          <a:xfrm>
            <a:off x="2455925" y="5870167"/>
            <a:ext cx="6031272" cy="5092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i="0" dirty="0">
                <a:latin typeface="Gill Sans Light"/>
                <a:cs typeface="Gill Sans Light"/>
              </a:rPr>
              <a:t>IYPT </a:t>
            </a:r>
            <a:r>
              <a:rPr lang="hu-HU" sz="2000" b="0" i="0" dirty="0">
                <a:latin typeface="Gill Sans Light"/>
                <a:cs typeface="Gill Sans Light"/>
              </a:rPr>
              <a:t>20</a:t>
            </a:r>
            <a:r>
              <a:rPr lang="en-US" sz="2000" b="0" i="0" dirty="0">
                <a:latin typeface="Gill Sans Light"/>
                <a:cs typeface="Gill Sans Light"/>
              </a:rPr>
              <a:t>21</a:t>
            </a:r>
            <a:r>
              <a:rPr lang="hu-HU" sz="2000" b="0" i="0" baseline="0" dirty="0">
                <a:latin typeface="Gill Sans Light"/>
                <a:cs typeface="Gill Sans Light"/>
              </a:rPr>
              <a:t> </a:t>
            </a:r>
          </a:p>
        </p:txBody>
      </p:sp>
      <p:pic>
        <p:nvPicPr>
          <p:cNvPr id="15" name="Picture 24" descr="iypt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5" y="5601847"/>
            <a:ext cx="1907595" cy="1105852"/>
          </a:xfrm>
          <a:prstGeom prst="rect">
            <a:avLst/>
          </a:prstGeom>
        </p:spPr>
      </p:pic>
      <p:cxnSp>
        <p:nvCxnSpPr>
          <p:cNvPr id="18" name="Straight Connector 18"/>
          <p:cNvCxnSpPr/>
          <p:nvPr userDrawn="1"/>
        </p:nvCxnSpPr>
        <p:spPr>
          <a:xfrm flipV="1">
            <a:off x="2290492" y="5398793"/>
            <a:ext cx="0" cy="145199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5"/>
          <p:cNvCxnSpPr/>
          <p:nvPr userDrawn="1"/>
        </p:nvCxnSpPr>
        <p:spPr>
          <a:xfrm flipV="1">
            <a:off x="-616" y="5387142"/>
            <a:ext cx="9144001" cy="1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 userDrawn="1"/>
        </p:nvSpPr>
        <p:spPr>
          <a:xfrm>
            <a:off x="-616" y="1784619"/>
            <a:ext cx="9144000" cy="18637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ea typeface="+mj-ea"/>
                <a:cs typeface="Gill Sans Light"/>
              </a:defRPr>
            </a:lvl1pPr>
          </a:lstStyle>
          <a:p>
            <a:r>
              <a:rPr lang="en-US" sz="5400" dirty="0"/>
              <a:t>1</a:t>
            </a:r>
            <a:r>
              <a:rPr lang="hu-HU" sz="5400" dirty="0"/>
              <a:t>5. </a:t>
            </a:r>
            <a:r>
              <a:rPr lang="en-US" sz="5400" dirty="0"/>
              <a:t>Rebounding capsule</a:t>
            </a:r>
            <a:br>
              <a:rPr lang="hu-HU" dirty="0"/>
            </a:br>
            <a:r>
              <a:rPr lang="hu-HU" sz="3200" dirty="0"/>
              <a:t>Patrik Penc</a:t>
            </a:r>
            <a:endParaRPr lang="en-US" sz="3200" dirty="0"/>
          </a:p>
          <a:p>
            <a:r>
              <a:rPr lang="en-US" sz="2400" dirty="0"/>
              <a:t>Budapest University Of Technology and Economics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583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7589" y="132095"/>
            <a:ext cx="6627987" cy="6732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337589" y="900946"/>
            <a:ext cx="8425411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93" y="181758"/>
            <a:ext cx="956480" cy="573888"/>
          </a:xfrm>
          <a:prstGeom prst="rect">
            <a:avLst/>
          </a:prstGeom>
        </p:spPr>
      </p:pic>
      <p:sp>
        <p:nvSpPr>
          <p:cNvPr id="8" name="TextBox 18"/>
          <p:cNvSpPr txBox="1"/>
          <p:nvPr userDrawn="1"/>
        </p:nvSpPr>
        <p:spPr>
          <a:xfrm>
            <a:off x="8195090" y="207092"/>
            <a:ext cx="684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00000"/>
              </a:lnSpc>
            </a:pPr>
            <a:fld id="{B7FFC491-2437-2342-B5EA-9E4DE096D838}" type="slidenum">
              <a:rPr lang="hu-HU" sz="2800" b="0" i="0" smtClean="0">
                <a:solidFill>
                  <a:schemeClr val="accent1"/>
                </a:solidFill>
                <a:latin typeface="Gill Sans Light"/>
                <a:cs typeface="Gill Sans Light"/>
              </a:rPr>
              <a:pPr algn="r">
                <a:lnSpc>
                  <a:spcPct val="100000"/>
                </a:lnSpc>
              </a:pPr>
              <a:t>‹#›</a:t>
            </a:fld>
            <a:endParaRPr lang="hu-HU" sz="3600" b="0" i="0" dirty="0">
              <a:solidFill>
                <a:schemeClr val="accent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57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89" y="132095"/>
            <a:ext cx="6627987" cy="6732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88" y="1086294"/>
            <a:ext cx="8425412" cy="556850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7589" y="900946"/>
            <a:ext cx="8425411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93" y="181758"/>
            <a:ext cx="956480" cy="57388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195090" y="207092"/>
            <a:ext cx="684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00000"/>
              </a:lnSpc>
            </a:pPr>
            <a:fld id="{B7FFC491-2437-2342-B5EA-9E4DE096D838}" type="slidenum">
              <a:rPr lang="hu-HU" sz="2800" b="0" i="0" smtClean="0">
                <a:solidFill>
                  <a:schemeClr val="accent1"/>
                </a:solidFill>
                <a:latin typeface="Gill Sans Light"/>
                <a:cs typeface="Gill Sans Light"/>
              </a:rPr>
              <a:pPr algn="r">
                <a:lnSpc>
                  <a:spcPct val="100000"/>
                </a:lnSpc>
              </a:pPr>
              <a:t>‹#›</a:t>
            </a:fld>
            <a:endParaRPr lang="hu-HU" sz="3600" b="0" i="0" dirty="0">
              <a:solidFill>
                <a:schemeClr val="accent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486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508377" cy="7225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/>
              <a:t>Mintacím szerkesztése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9" r:id="rId2"/>
    <p:sldLayoutId id="214748370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kern="1200">
          <a:solidFill>
            <a:schemeClr val="accent1"/>
          </a:solidFill>
          <a:latin typeface="Gill Sans Light"/>
          <a:ea typeface="+mj-ea"/>
          <a:cs typeface="Gill Sans Light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b="0" i="0" kern="1200">
          <a:solidFill>
            <a:schemeClr val="tx2"/>
          </a:solidFill>
          <a:latin typeface="Gill Sans Light"/>
          <a:ea typeface="+mn-ea"/>
          <a:cs typeface="Gill Sans Light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b="0" i="0" kern="1200">
          <a:solidFill>
            <a:schemeClr val="tx2"/>
          </a:solidFill>
          <a:latin typeface="Gill Sans Light"/>
          <a:ea typeface="+mn-ea"/>
          <a:cs typeface="Gill Sans Light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b="0" i="0" kern="1200">
          <a:solidFill>
            <a:schemeClr val="tx2"/>
          </a:solidFill>
          <a:latin typeface="Gill Sans Light"/>
          <a:ea typeface="+mn-ea"/>
          <a:cs typeface="Gill Sans Light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b="0" i="0" kern="1200">
          <a:solidFill>
            <a:schemeClr val="tx2"/>
          </a:solidFill>
          <a:latin typeface="Gill Sans Light"/>
          <a:ea typeface="+mn-ea"/>
          <a:cs typeface="Gill Sans Light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b="0" i="0" kern="1200">
          <a:solidFill>
            <a:schemeClr val="tx2"/>
          </a:solidFill>
          <a:latin typeface="Gill Sans Light"/>
          <a:ea typeface="+mn-ea"/>
          <a:cs typeface="Gill Sans Light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b="0" i="0" kern="1200" dirty="0" smtClean="0">
          <a:solidFill>
            <a:schemeClr val="tx2"/>
          </a:solidFill>
          <a:latin typeface="Gill Sans Light"/>
          <a:ea typeface="+mn-ea"/>
          <a:cs typeface="Gill Sans Light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b="0" i="0" kern="1200" dirty="0" smtClean="0">
          <a:solidFill>
            <a:schemeClr val="tx2"/>
          </a:solidFill>
          <a:latin typeface="Gill Sans Light"/>
          <a:ea typeface="+mn-ea"/>
          <a:cs typeface="Gill Sans Light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b="0" i="0" kern="1200" dirty="0" smtClean="0">
          <a:solidFill>
            <a:schemeClr val="tx2"/>
          </a:solidFill>
          <a:latin typeface="Gill Sans Light"/>
          <a:ea typeface="+mn-ea"/>
          <a:cs typeface="Gill Sans Light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b="0" i="0" kern="1200" dirty="0">
          <a:solidFill>
            <a:schemeClr val="tx2"/>
          </a:solidFill>
          <a:latin typeface="Gill Sans Light"/>
          <a:ea typeface="+mn-ea"/>
          <a:cs typeface="Gill Sans Ligh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33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B2D0E7-54AE-45E8-A65C-24929E84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setup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A2854B-0D57-403B-A05A-AC9B47FC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initial starting conditions</a:t>
            </a:r>
          </a:p>
          <a:p>
            <a:r>
              <a:rPr lang="en-US" dirty="0"/>
              <a:t>Easy parameter variation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B1286BF-1471-412E-9B06-54AD0CB7628A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zis 7">
            <a:extLst>
              <a:ext uri="{FF2B5EF4-FFF2-40B4-BE49-F238E27FC236}">
                <a16:creationId xmlns:a16="http://schemas.microsoft.com/office/drawing/2014/main" id="{17D0C155-589C-4F7A-91AC-11BADAE58409}"/>
              </a:ext>
            </a:extLst>
          </p:cNvPr>
          <p:cNvSpPr/>
          <p:nvPr/>
        </p:nvSpPr>
        <p:spPr>
          <a:xfrm rot="20369106">
            <a:off x="1271196" y="4946745"/>
            <a:ext cx="1151069" cy="623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48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B2D0E7-54AE-45E8-A65C-24929E84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setup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A2854B-0D57-403B-A05A-AC9B47FC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initial starting conditions</a:t>
            </a:r>
          </a:p>
          <a:p>
            <a:r>
              <a:rPr lang="en-US" dirty="0"/>
              <a:t>Easy parameter variation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B1286BF-1471-412E-9B06-54AD0CB7628A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zis 7">
            <a:extLst>
              <a:ext uri="{FF2B5EF4-FFF2-40B4-BE49-F238E27FC236}">
                <a16:creationId xmlns:a16="http://schemas.microsoft.com/office/drawing/2014/main" id="{17D0C155-589C-4F7A-91AC-11BADAE58409}"/>
              </a:ext>
            </a:extLst>
          </p:cNvPr>
          <p:cNvSpPr/>
          <p:nvPr/>
        </p:nvSpPr>
        <p:spPr>
          <a:xfrm rot="1230797">
            <a:off x="3076048" y="3829397"/>
            <a:ext cx="1151069" cy="623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yíl: körkörös 5">
            <a:extLst>
              <a:ext uri="{FF2B5EF4-FFF2-40B4-BE49-F238E27FC236}">
                <a16:creationId xmlns:a16="http://schemas.microsoft.com/office/drawing/2014/main" id="{3A230FDD-C668-4AAD-8E1A-2A82A666B074}"/>
              </a:ext>
            </a:extLst>
          </p:cNvPr>
          <p:cNvSpPr/>
          <p:nvPr/>
        </p:nvSpPr>
        <p:spPr>
          <a:xfrm>
            <a:off x="3334231" y="3860050"/>
            <a:ext cx="613825" cy="613825"/>
          </a:xfrm>
          <a:prstGeom prst="circularArrow">
            <a:avLst>
              <a:gd name="adj1" fmla="val 7421"/>
              <a:gd name="adj2" fmla="val 1092754"/>
              <a:gd name="adj3" fmla="val 3227570"/>
              <a:gd name="adj4" fmla="val 10800000"/>
              <a:gd name="adj5" fmla="val 9957"/>
            </a:avLst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13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B2D0E7-54AE-45E8-A65C-24929E84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setup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A2854B-0D57-403B-A05A-AC9B47FC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initial starting conditions</a:t>
            </a:r>
          </a:p>
          <a:p>
            <a:r>
              <a:rPr lang="en-US" dirty="0"/>
              <a:t>Easy parameter variation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B1286BF-1471-412E-9B06-54AD0CB7628A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zis 7">
            <a:extLst>
              <a:ext uri="{FF2B5EF4-FFF2-40B4-BE49-F238E27FC236}">
                <a16:creationId xmlns:a16="http://schemas.microsoft.com/office/drawing/2014/main" id="{17D0C155-589C-4F7A-91AC-11BADAE58409}"/>
              </a:ext>
            </a:extLst>
          </p:cNvPr>
          <p:cNvSpPr/>
          <p:nvPr/>
        </p:nvSpPr>
        <p:spPr>
          <a:xfrm rot="2809674">
            <a:off x="5219508" y="4790524"/>
            <a:ext cx="1151069" cy="623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yíl: körkörös 5">
            <a:extLst>
              <a:ext uri="{FF2B5EF4-FFF2-40B4-BE49-F238E27FC236}">
                <a16:creationId xmlns:a16="http://schemas.microsoft.com/office/drawing/2014/main" id="{3A230FDD-C668-4AAD-8E1A-2A82A666B074}"/>
              </a:ext>
            </a:extLst>
          </p:cNvPr>
          <p:cNvSpPr/>
          <p:nvPr/>
        </p:nvSpPr>
        <p:spPr>
          <a:xfrm rot="1578877">
            <a:off x="5477691" y="4821177"/>
            <a:ext cx="613825" cy="613825"/>
          </a:xfrm>
          <a:prstGeom prst="circularArrow">
            <a:avLst>
              <a:gd name="adj1" fmla="val 7421"/>
              <a:gd name="adj2" fmla="val 1092754"/>
              <a:gd name="adj3" fmla="val 3227570"/>
              <a:gd name="adj4" fmla="val 10800000"/>
              <a:gd name="adj5" fmla="val 9957"/>
            </a:avLst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48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B2D0E7-54AE-45E8-A65C-24929E84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setup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A2854B-0D57-403B-A05A-AC9B47FC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initial starting conditions</a:t>
            </a:r>
          </a:p>
          <a:p>
            <a:r>
              <a:rPr lang="en-US" dirty="0"/>
              <a:t>Easy parameter variation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B1286BF-1471-412E-9B06-54AD0CB7628A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zis 7">
            <a:extLst>
              <a:ext uri="{FF2B5EF4-FFF2-40B4-BE49-F238E27FC236}">
                <a16:creationId xmlns:a16="http://schemas.microsoft.com/office/drawing/2014/main" id="{17D0C155-589C-4F7A-91AC-11BADAE58409}"/>
              </a:ext>
            </a:extLst>
          </p:cNvPr>
          <p:cNvSpPr/>
          <p:nvPr/>
        </p:nvSpPr>
        <p:spPr>
          <a:xfrm rot="2809674">
            <a:off x="5542240" y="3112325"/>
            <a:ext cx="1151069" cy="623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yíl: körkörös 5">
            <a:extLst>
              <a:ext uri="{FF2B5EF4-FFF2-40B4-BE49-F238E27FC236}">
                <a16:creationId xmlns:a16="http://schemas.microsoft.com/office/drawing/2014/main" id="{3A230FDD-C668-4AAD-8E1A-2A82A666B074}"/>
              </a:ext>
            </a:extLst>
          </p:cNvPr>
          <p:cNvSpPr/>
          <p:nvPr/>
        </p:nvSpPr>
        <p:spPr>
          <a:xfrm rot="2170936">
            <a:off x="5800423" y="3218284"/>
            <a:ext cx="613825" cy="613825"/>
          </a:xfrm>
          <a:prstGeom prst="circularArrow">
            <a:avLst>
              <a:gd name="adj1" fmla="val 6362"/>
              <a:gd name="adj2" fmla="val 1092754"/>
              <a:gd name="adj3" fmla="val 20175894"/>
              <a:gd name="adj4" fmla="val 10800000"/>
              <a:gd name="adj5" fmla="val 9957"/>
            </a:avLst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85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artalom helye 2">
                <a:extLst>
                  <a:ext uri="{FF2B5EF4-FFF2-40B4-BE49-F238E27FC236}">
                    <a16:creationId xmlns:a16="http://schemas.microsoft.com/office/drawing/2014/main" id="{FE6D7F8F-F507-479F-A414-2F78A52070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588" y="1086294"/>
                <a:ext cx="8425412" cy="556850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Conservation of energy</a:t>
                </a:r>
              </a:p>
              <a:p>
                <a:pPr lvl="1"/>
                <a:r>
                  <a:rPr lang="en-US" sz="2000" dirty="0"/>
                  <a:t>Assumption: no loss of energy from the impact</a:t>
                </a:r>
              </a:p>
              <a:p>
                <a:pPr lvl="1"/>
                <a:r>
                  <a:rPr lang="en-US" sz="2000" dirty="0"/>
                  <a:t>Energies: </a:t>
                </a:r>
                <a:r>
                  <a:rPr lang="en-US" sz="2000" dirty="0">
                    <a:solidFill>
                      <a:srgbClr val="0070C0"/>
                    </a:solidFill>
                    <a:cs typeface="+mn-cs"/>
                  </a:rPr>
                  <a:t>rotational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potential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00B050"/>
                    </a:solidFill>
                  </a:rPr>
                  <a:t>kinetic</a:t>
                </a:r>
              </a:p>
              <a:p>
                <a:pPr lvl="1"/>
                <a:endParaRPr lang="en-US" sz="2000" dirty="0">
                  <a:solidFill>
                    <a:srgbClr val="00B050"/>
                  </a:solidFill>
                </a:endParaRPr>
              </a:p>
              <a:p>
                <a:pPr marL="228600" lvl="1" indent="0">
                  <a:buNone/>
                </a:pPr>
                <a:endParaRPr lang="en-US" sz="2000" dirty="0">
                  <a:solidFill>
                    <a:srgbClr val="00B050"/>
                  </a:solidFill>
                </a:endParaRPr>
              </a:p>
              <a:p>
                <a:pPr lvl="1"/>
                <a:endParaRPr lang="en-US" sz="2000" dirty="0">
                  <a:solidFill>
                    <a:srgbClr val="00B050"/>
                  </a:solidFill>
                </a:endParaRPr>
              </a:p>
              <a:p>
                <a:pPr lvl="1"/>
                <a:endParaRPr lang="en-US" sz="2000" dirty="0">
                  <a:solidFill>
                    <a:srgbClr val="00B050"/>
                  </a:solidFill>
                </a:endParaRPr>
              </a:p>
              <a:p>
                <a:pPr lvl="1"/>
                <a:endParaRPr lang="en-US" sz="2000" dirty="0">
                  <a:solidFill>
                    <a:srgbClr val="00B050"/>
                  </a:solidFill>
                </a:endParaRP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ratio of potential energy to the total energy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Impact angle with the ground</a:t>
                </a:r>
                <a:endParaRPr lang="hu-HU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Most amount of energy to be converted to potential energy: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≈1,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′≈0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pPr marL="228600" lvl="1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artalom helye 2">
                <a:extLst>
                  <a:ext uri="{FF2B5EF4-FFF2-40B4-BE49-F238E27FC236}">
                    <a16:creationId xmlns:a16="http://schemas.microsoft.com/office/drawing/2014/main" id="{FE6D7F8F-F507-479F-A414-2F78A5207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588" y="1086294"/>
                <a:ext cx="8425412" cy="5568506"/>
              </a:xfrm>
              <a:blipFill>
                <a:blip r:embed="rId3"/>
                <a:stretch>
                  <a:fillRect l="-868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ím 1">
            <a:extLst>
              <a:ext uri="{FF2B5EF4-FFF2-40B4-BE49-F238E27FC236}">
                <a16:creationId xmlns:a16="http://schemas.microsoft.com/office/drawing/2014/main" id="{DB93A7FB-79C4-4CD5-B08D-19EC9260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theory – </a:t>
            </a:r>
            <a:r>
              <a:rPr lang="en-US" sz="2400" dirty="0"/>
              <a:t>Conservation of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A9487606-C186-4129-A7B9-ACE30A46CA7F}"/>
                  </a:ext>
                </a:extLst>
              </p:cNvPr>
              <p:cNvSpPr txBox="1"/>
              <p:nvPr/>
            </p:nvSpPr>
            <p:spPr>
              <a:xfrm>
                <a:off x="2142295" y="2287717"/>
                <a:ext cx="5403467" cy="8642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i="0" dirty="0"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A9487606-C186-4129-A7B9-ACE30A46C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95" y="2287717"/>
                <a:ext cx="5403467" cy="864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E619A42C-1672-4E07-944B-D37CB403F4D9}"/>
              </a:ext>
            </a:extLst>
          </p:cNvPr>
          <p:cNvCxnSpPr>
            <a:cxnSpLocks/>
          </p:cNvCxnSpPr>
          <p:nvPr/>
        </p:nvCxnSpPr>
        <p:spPr>
          <a:xfrm flipV="1">
            <a:off x="6643668" y="2472593"/>
            <a:ext cx="707393" cy="707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4E6E8988-38FD-4FD7-AFD2-54CD4B36B24E}"/>
                  </a:ext>
                </a:extLst>
              </p:cNvPr>
              <p:cNvSpPr/>
              <p:nvPr/>
            </p:nvSpPr>
            <p:spPr>
              <a:xfrm>
                <a:off x="2054008" y="3467504"/>
                <a:ext cx="455233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4E6E8988-38FD-4FD7-AFD2-54CD4B36B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08" y="3467504"/>
                <a:ext cx="4552336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30028EA6-04E0-4955-95B3-A3B0CE9B8F4D}"/>
                  </a:ext>
                </a:extLst>
              </p:cNvPr>
              <p:cNvSpPr/>
              <p:nvPr/>
            </p:nvSpPr>
            <p:spPr>
              <a:xfrm>
                <a:off x="2965053" y="4361842"/>
                <a:ext cx="3456587" cy="940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30028EA6-04E0-4955-95B3-A3B0CE9B8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053" y="4361842"/>
                <a:ext cx="3456587" cy="9402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0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7E4371-2533-4360-A782-AA80A3DF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theory – Xi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6EFE3D8-EDEE-489A-93A0-7DCA28A66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588" y="2884807"/>
                <a:ext cx="8425412" cy="376999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Multiple throws:</a:t>
                </a:r>
              </a:p>
              <a:p>
                <a:pPr lvl="1"/>
                <a:r>
                  <a:rPr lang="en-US" sz="2000" dirty="0"/>
                  <a:t>Measure: velocity –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, angular velocity –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, height of fall –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– random variable</a:t>
                </a:r>
              </a:p>
              <a:p>
                <a:pPr lvl="2"/>
                <a:r>
                  <a:rPr lang="en-US" sz="2000" dirty="0"/>
                  <a:t>Why is it random?</a:t>
                </a:r>
              </a:p>
              <a:p>
                <a:pPr lvl="2"/>
                <a:r>
                  <a:rPr lang="en-US" sz="2000" dirty="0"/>
                  <a:t>Really fast spinning </a:t>
                </a:r>
                <a:r>
                  <a:rPr lang="en-US" sz="2000" dirty="0">
                    <a:sym typeface="Wingdings" panose="05000000000000000000" pitchFamily="2" charset="2"/>
                  </a:rPr>
                  <a:t> Can’t predict how it would impact the ground</a:t>
                </a:r>
                <a:endParaRPr lang="en-US" sz="2000" dirty="0"/>
              </a:p>
              <a:p>
                <a:pPr marL="228600" lvl="1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have a connection between them </a:t>
                </a:r>
                <a:r>
                  <a:rPr lang="en-US" sz="2000" dirty="0">
                    <a:sym typeface="Wingdings" panose="05000000000000000000" pitchFamily="2" charset="2"/>
                  </a:rPr>
                  <a:t> find this </a:t>
                </a:r>
                <a:r>
                  <a:rPr lang="hu-HU" sz="2000" dirty="0" err="1">
                    <a:sym typeface="Wingdings" panose="05000000000000000000" pitchFamily="2" charset="2"/>
                  </a:rPr>
                  <a:t>connection</a:t>
                </a:r>
                <a:r>
                  <a:rPr lang="en-US" sz="2000" dirty="0"/>
                  <a:t> or the expected value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6EFE3D8-EDEE-489A-93A0-7DCA28A66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588" y="2884807"/>
                <a:ext cx="8425412" cy="3769991"/>
              </a:xfrm>
              <a:blipFill>
                <a:blip r:embed="rId3"/>
                <a:stretch>
                  <a:fillRect l="-868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3A1AB56D-0067-42DD-BB4A-CBE75173C15B}"/>
                  </a:ext>
                </a:extLst>
              </p:cNvPr>
              <p:cNvSpPr/>
              <p:nvPr/>
            </p:nvSpPr>
            <p:spPr>
              <a:xfrm>
                <a:off x="1459767" y="1466342"/>
                <a:ext cx="3456587" cy="940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3A1AB56D-0067-42DD-BB4A-CBE75173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67" y="1466342"/>
                <a:ext cx="3456587" cy="940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238FE5F9-FF7F-4741-82BC-C2EF8CE0615F}"/>
                  </a:ext>
                </a:extLst>
              </p:cNvPr>
              <p:cNvSpPr/>
              <p:nvPr/>
            </p:nvSpPr>
            <p:spPr>
              <a:xfrm>
                <a:off x="5259336" y="1645003"/>
                <a:ext cx="31813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238FE5F9-FF7F-4741-82BC-C2EF8CE06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36" y="1645003"/>
                <a:ext cx="3181384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1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BC6F07-8C81-41BB-A7B7-9564AC45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Solving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en-US" dirty="0"/>
              <a:t> – basic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7D5E2AD-0693-45AD-BAF5-419FFAA377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Build a setup where you can throw the capsule the same way every time</a:t>
                </a:r>
              </a:p>
              <a:p>
                <a:r>
                  <a:rPr lang="en-US" sz="2400" dirty="0"/>
                  <a:t>Measure lots of different parameters </a:t>
                </a:r>
                <a:r>
                  <a:rPr lang="en-US" sz="2400" dirty="0">
                    <a:sym typeface="Wingdings" panose="05000000000000000000" pitchFamily="2" charset="2"/>
                  </a:rPr>
                  <a:t> maximum value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𝜉</m:t>
                    </m:r>
                  </m:oMath>
                </a14:m>
                <a:r>
                  <a:rPr lang="hu-HU" sz="2400" dirty="0"/>
                  <a:t> </a:t>
                </a:r>
                <a:r>
                  <a:rPr lang="hu-HU" sz="2400" dirty="0" err="1"/>
                  <a:t>at</a:t>
                </a:r>
                <a:r>
                  <a:rPr lang="hu-HU" sz="2400" dirty="0"/>
                  <a:t> </a:t>
                </a:r>
                <a:r>
                  <a:rPr lang="hu-HU" sz="2400" dirty="0" err="1"/>
                  <a:t>each</a:t>
                </a:r>
                <a:r>
                  <a:rPr lang="hu-HU" sz="2400" dirty="0"/>
                  <a:t> </a:t>
                </a:r>
                <a:r>
                  <a:rPr lang="hu-HU" sz="2400" dirty="0" err="1"/>
                  <a:t>parameter</a:t>
                </a:r>
                <a:endParaRPr lang="hu-HU" sz="2400" dirty="0"/>
              </a:p>
              <a:p>
                <a:r>
                  <a:rPr lang="en-US" sz="2400" dirty="0">
                    <a:sym typeface="Wingdings" panose="05000000000000000000" pitchFamily="2" charset="2"/>
                  </a:rPr>
                  <a:t> Maximal achieved height difference before and after the bounce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7D5E2AD-0693-45AD-BAF5-419FFAA37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t="-875" r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6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BC6F07-8C81-41BB-A7B7-9564AC45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Solving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en-US" dirty="0"/>
              <a:t> – advanced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7D5E2AD-0693-45AD-BAF5-419FFAA377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Try to find the probability density function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at different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/>
                  <a:t> parameters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/>
                  <a:t> find the expected value at fixed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Include the loss of energy at the </a:t>
                </a:r>
                <a:r>
                  <a:rPr lang="hu-HU" sz="2400" dirty="0" err="1"/>
                  <a:t>rebound</a:t>
                </a:r>
                <a:endParaRPr lang="hu-HU" sz="2400" dirty="0"/>
              </a:p>
              <a:p>
                <a:r>
                  <a:rPr lang="hu-HU" sz="2400" dirty="0" err="1"/>
                  <a:t>Find</a:t>
                </a:r>
                <a:r>
                  <a:rPr lang="hu-HU" sz="2400" dirty="0"/>
                  <a:t> </a:t>
                </a:r>
                <a:r>
                  <a:rPr lang="hu-HU" sz="2400" dirty="0" err="1"/>
                  <a:t>the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best</a:t>
                </a:r>
                <a:r>
                  <a:rPr lang="hu-HU" sz="2400" dirty="0"/>
                  <a:t> </a:t>
                </a:r>
                <a:r>
                  <a:rPr lang="hu-HU" sz="2400" dirty="0" err="1"/>
                  <a:t>parameters</a:t>
                </a:r>
                <a:r>
                  <a:rPr lang="hu-HU" sz="2400" dirty="0"/>
                  <a:t> </a:t>
                </a:r>
                <a:r>
                  <a:rPr lang="hu-HU" sz="2400" dirty="0" err="1"/>
                  <a:t>to</a:t>
                </a:r>
                <a:r>
                  <a:rPr lang="hu-HU" sz="2400" dirty="0"/>
                  <a:t> </a:t>
                </a:r>
                <a:r>
                  <a:rPr lang="hu-HU" sz="2400" dirty="0" err="1"/>
                  <a:t>get</a:t>
                </a:r>
                <a:r>
                  <a:rPr lang="hu-HU" sz="2400" dirty="0"/>
                  <a:t> </a:t>
                </a:r>
                <a:r>
                  <a:rPr lang="hu-HU" sz="2400" dirty="0" err="1"/>
                  <a:t>the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highest</a:t>
                </a:r>
                <a:r>
                  <a:rPr lang="hu-HU" sz="2400" dirty="0"/>
                  <a:t> </a:t>
                </a:r>
                <a:r>
                  <a:rPr lang="hu-HU" sz="2400" dirty="0" err="1"/>
                  <a:t>jump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7D5E2AD-0693-45AD-BAF5-419FFAA37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5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1BCDA2A-BDC5-4FD0-B142-39368B989434}"/>
              </a:ext>
            </a:extLst>
          </p:cNvPr>
          <p:cNvSpPr txBox="1"/>
          <p:nvPr/>
        </p:nvSpPr>
        <p:spPr>
          <a:xfrm>
            <a:off x="0" y="1649099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0" i="0" dirty="0">
                <a:latin typeface="Gill Sans Light"/>
                <a:cs typeface="Gill Sans Ligh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11477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en-US" dirty="0"/>
              <a:t>P</a:t>
            </a:r>
            <a:r>
              <a:rPr lang="hu-HU" dirty="0" err="1"/>
              <a:t>roblem</a:t>
            </a:r>
            <a:endParaRPr lang="hu-HU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71" y="1190140"/>
            <a:ext cx="8423857" cy="1819469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1"/>
                </a:solidFill>
              </a:rPr>
              <a:t>spherical ball</a:t>
            </a:r>
            <a:r>
              <a:rPr lang="en-US" sz="2400" dirty="0"/>
              <a:t> dropped onto a hard surface </a:t>
            </a:r>
            <a:r>
              <a:rPr lang="en-US" sz="2400" b="1" dirty="0">
                <a:solidFill>
                  <a:schemeClr val="accent1"/>
                </a:solidFill>
              </a:rPr>
              <a:t>will never rebound to the release height</a:t>
            </a:r>
            <a:r>
              <a:rPr lang="en-US" sz="2400" dirty="0"/>
              <a:t>, even if it has an </a:t>
            </a:r>
            <a:r>
              <a:rPr lang="en-US" sz="2400" b="1" dirty="0">
                <a:solidFill>
                  <a:schemeClr val="accent1"/>
                </a:solidFill>
              </a:rPr>
              <a:t>initial spin</a:t>
            </a:r>
            <a:r>
              <a:rPr lang="en-US" sz="2400" dirty="0"/>
              <a:t>. A </a:t>
            </a:r>
            <a:r>
              <a:rPr lang="en-US" sz="2400" b="1" dirty="0">
                <a:solidFill>
                  <a:schemeClr val="accent1"/>
                </a:solidFill>
              </a:rPr>
              <a:t>capsule-shaped object</a:t>
            </a:r>
            <a:r>
              <a:rPr lang="en-US" sz="2400" dirty="0"/>
              <a:t> (i.e. Tic Tac mint) on the other hand may </a:t>
            </a:r>
            <a:r>
              <a:rPr lang="en-US" sz="2400" b="1" dirty="0">
                <a:solidFill>
                  <a:schemeClr val="accent1"/>
                </a:solidFill>
              </a:rPr>
              <a:t>exceed the initial height</a:t>
            </a:r>
            <a:r>
              <a:rPr lang="en-US" sz="2400" dirty="0"/>
              <a:t>. Investigate this phenomenon.</a:t>
            </a:r>
            <a:br>
              <a:rPr lang="en-US" sz="2400" dirty="0"/>
            </a:br>
            <a:endParaRPr lang="hu-HU" sz="2400" dirty="0"/>
          </a:p>
        </p:txBody>
      </p:sp>
      <p:pic>
        <p:nvPicPr>
          <p:cNvPr id="3" name="video-1604603279">
            <a:hlinkClick r:id="" action="ppaction://media"/>
            <a:extLst>
              <a:ext uri="{FF2B5EF4-FFF2-40B4-BE49-F238E27FC236}">
                <a16:creationId xmlns:a16="http://schemas.microsoft.com/office/drawing/2014/main" id="{5190F53E-482B-4D74-8682-A0BE5D6DC30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38" end="1994"/>
                </p14:media>
              </p:ext>
            </p:extLst>
          </p:nvPr>
        </p:nvPicPr>
        <p:blipFill rotWithShape="1">
          <a:blip r:embed="rId5"/>
          <a:srcRect r="34522"/>
          <a:stretch/>
        </p:blipFill>
        <p:spPr>
          <a:xfrm>
            <a:off x="2395041" y="2869650"/>
            <a:ext cx="4353915" cy="36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904B-7450-4C6C-ADF2-AA19B60B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explanation – Ball</a:t>
            </a:r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3F26B2DA-CC7A-4CE1-A2A2-68EDFB9B3FF9}"/>
              </a:ext>
            </a:extLst>
          </p:cNvPr>
          <p:cNvSpPr/>
          <p:nvPr/>
        </p:nvSpPr>
        <p:spPr>
          <a:xfrm>
            <a:off x="1427583" y="1763486"/>
            <a:ext cx="1614196" cy="161419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yíl: körkörös 6">
            <a:extLst>
              <a:ext uri="{FF2B5EF4-FFF2-40B4-BE49-F238E27FC236}">
                <a16:creationId xmlns:a16="http://schemas.microsoft.com/office/drawing/2014/main" id="{3504AE25-F873-4C5E-BE7B-C89A9F1A9A3F}"/>
              </a:ext>
            </a:extLst>
          </p:cNvPr>
          <p:cNvSpPr/>
          <p:nvPr/>
        </p:nvSpPr>
        <p:spPr>
          <a:xfrm>
            <a:off x="1663971" y="1999874"/>
            <a:ext cx="1153874" cy="1153874"/>
          </a:xfrm>
          <a:prstGeom prst="circularArrow">
            <a:avLst>
              <a:gd name="adj1" fmla="val 8073"/>
              <a:gd name="adj2" fmla="val 858699"/>
              <a:gd name="adj3" fmla="val 20650080"/>
              <a:gd name="adj4" fmla="val 3514531"/>
              <a:gd name="adj5" fmla="val 10273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A3EDF5D-835F-47CC-9512-5D6B51BE2174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2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904B-7450-4C6C-ADF2-AA19B60B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explanation – Ball</a:t>
            </a:r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3F26B2DA-CC7A-4CE1-A2A2-68EDFB9B3FF9}"/>
              </a:ext>
            </a:extLst>
          </p:cNvPr>
          <p:cNvSpPr/>
          <p:nvPr/>
        </p:nvSpPr>
        <p:spPr>
          <a:xfrm>
            <a:off x="1427583" y="3984175"/>
            <a:ext cx="1614196" cy="161419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yíl: körkörös 6">
            <a:extLst>
              <a:ext uri="{FF2B5EF4-FFF2-40B4-BE49-F238E27FC236}">
                <a16:creationId xmlns:a16="http://schemas.microsoft.com/office/drawing/2014/main" id="{3504AE25-F873-4C5E-BE7B-C89A9F1A9A3F}"/>
              </a:ext>
            </a:extLst>
          </p:cNvPr>
          <p:cNvSpPr/>
          <p:nvPr/>
        </p:nvSpPr>
        <p:spPr>
          <a:xfrm>
            <a:off x="1663971" y="4220563"/>
            <a:ext cx="1153874" cy="1153874"/>
          </a:xfrm>
          <a:prstGeom prst="circularArrow">
            <a:avLst>
              <a:gd name="adj1" fmla="val 8073"/>
              <a:gd name="adj2" fmla="val 858699"/>
              <a:gd name="adj3" fmla="val 20650080"/>
              <a:gd name="adj4" fmla="val 3514531"/>
              <a:gd name="adj5" fmla="val 10273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A3EDF5D-835F-47CC-9512-5D6B51BE2174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7E0D49F9-55AD-42C7-B4C2-09B9C4FF9B2F}"/>
              </a:ext>
            </a:extLst>
          </p:cNvPr>
          <p:cNvSpPr/>
          <p:nvPr/>
        </p:nvSpPr>
        <p:spPr>
          <a:xfrm>
            <a:off x="2236224" y="5416438"/>
            <a:ext cx="1421376" cy="36386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15ECC2B-883D-4466-89B5-8B62853F3DE2}"/>
                  </a:ext>
                </a:extLst>
              </p:cNvPr>
              <p:cNvSpPr txBox="1"/>
              <p:nvPr/>
            </p:nvSpPr>
            <p:spPr>
              <a:xfrm>
                <a:off x="2946912" y="5674759"/>
                <a:ext cx="11108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Friction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solidFill>
                    <a:srgbClr val="0070C0"/>
                  </a:solidFill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15ECC2B-883D-4466-89B5-8B62853F3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12" y="5674759"/>
                <a:ext cx="111081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yíl: felfelé mutató 5">
            <a:extLst>
              <a:ext uri="{FF2B5EF4-FFF2-40B4-BE49-F238E27FC236}">
                <a16:creationId xmlns:a16="http://schemas.microsoft.com/office/drawing/2014/main" id="{54FCC861-8838-46B8-81DE-2070E0E7B334}"/>
              </a:ext>
            </a:extLst>
          </p:cNvPr>
          <p:cNvSpPr/>
          <p:nvPr/>
        </p:nvSpPr>
        <p:spPr>
          <a:xfrm>
            <a:off x="2085373" y="3629625"/>
            <a:ext cx="396570" cy="1969040"/>
          </a:xfrm>
          <a:prstGeom prst="upArrow">
            <a:avLst>
              <a:gd name="adj1" fmla="val 50000"/>
              <a:gd name="adj2" fmla="val 73528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AC501565-56B1-4EDE-84F0-6A4714B62531}"/>
                  </a:ext>
                </a:extLst>
              </p:cNvPr>
              <p:cNvSpPr txBox="1"/>
              <p:nvPr/>
            </p:nvSpPr>
            <p:spPr>
              <a:xfrm>
                <a:off x="2414747" y="3329302"/>
                <a:ext cx="10643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Normal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solidFill>
                    <a:schemeClr val="accent4">
                      <a:lumMod val="50000"/>
                    </a:schemeClr>
                  </a:solidFill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AC501565-56B1-4EDE-84F0-6A4714B6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47" y="3329302"/>
                <a:ext cx="106433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CAE2D021-DA9D-48C5-8D57-35F4A247F108}"/>
              </a:ext>
            </a:extLst>
          </p:cNvPr>
          <p:cNvCxnSpPr>
            <a:cxnSpLocks/>
          </p:cNvCxnSpPr>
          <p:nvPr/>
        </p:nvCxnSpPr>
        <p:spPr>
          <a:xfrm flipV="1">
            <a:off x="2326634" y="3772110"/>
            <a:ext cx="1175686" cy="178134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48FBDA0F-C8F1-4048-8FF5-B76A69910FC5}"/>
                  </a:ext>
                </a:extLst>
              </p:cNvPr>
              <p:cNvSpPr txBox="1"/>
              <p:nvPr/>
            </p:nvSpPr>
            <p:spPr>
              <a:xfrm>
                <a:off x="3499905" y="3606301"/>
                <a:ext cx="308546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b="0" i="0" dirty="0">
                  <a:solidFill>
                    <a:srgbClr val="7030A0"/>
                  </a:solidFill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48FBDA0F-C8F1-4048-8FF5-B76A69910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905" y="3606301"/>
                <a:ext cx="30854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307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904B-7450-4C6C-ADF2-AA19B60B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explanation – Ball</a:t>
            </a:r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3F26B2DA-CC7A-4CE1-A2A2-68EDFB9B3FF9}"/>
              </a:ext>
            </a:extLst>
          </p:cNvPr>
          <p:cNvSpPr/>
          <p:nvPr/>
        </p:nvSpPr>
        <p:spPr>
          <a:xfrm>
            <a:off x="3153749" y="2724537"/>
            <a:ext cx="1614196" cy="161419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yíl: körkörös 6">
            <a:extLst>
              <a:ext uri="{FF2B5EF4-FFF2-40B4-BE49-F238E27FC236}">
                <a16:creationId xmlns:a16="http://schemas.microsoft.com/office/drawing/2014/main" id="{3504AE25-F873-4C5E-BE7B-C89A9F1A9A3F}"/>
              </a:ext>
            </a:extLst>
          </p:cNvPr>
          <p:cNvSpPr/>
          <p:nvPr/>
        </p:nvSpPr>
        <p:spPr>
          <a:xfrm>
            <a:off x="3390137" y="2960925"/>
            <a:ext cx="1153874" cy="1153874"/>
          </a:xfrm>
          <a:prstGeom prst="circularArrow">
            <a:avLst>
              <a:gd name="adj1" fmla="val 8073"/>
              <a:gd name="adj2" fmla="val 858699"/>
              <a:gd name="adj3" fmla="val 20650080"/>
              <a:gd name="adj4" fmla="val 3514531"/>
              <a:gd name="adj5" fmla="val 10273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A3EDF5D-835F-47CC-9512-5D6B51BE2174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28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904B-7450-4C6C-ADF2-AA19B60B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explanation – Capsule</a:t>
            </a:r>
            <a:endParaRPr lang="hu-HU" dirty="0"/>
          </a:p>
        </p:txBody>
      </p:sp>
      <p:sp>
        <p:nvSpPr>
          <p:cNvPr id="7" name="Nyíl: körkörös 6">
            <a:extLst>
              <a:ext uri="{FF2B5EF4-FFF2-40B4-BE49-F238E27FC236}">
                <a16:creationId xmlns:a16="http://schemas.microsoft.com/office/drawing/2014/main" id="{3504AE25-F873-4C5E-BE7B-C89A9F1A9A3F}"/>
              </a:ext>
            </a:extLst>
          </p:cNvPr>
          <p:cNvSpPr/>
          <p:nvPr/>
        </p:nvSpPr>
        <p:spPr>
          <a:xfrm>
            <a:off x="1663971" y="2242474"/>
            <a:ext cx="1153874" cy="1153874"/>
          </a:xfrm>
          <a:prstGeom prst="circularArrow">
            <a:avLst>
              <a:gd name="adj1" fmla="val 8073"/>
              <a:gd name="adj2" fmla="val 858699"/>
              <a:gd name="adj3" fmla="val 20650080"/>
              <a:gd name="adj4" fmla="val 3514531"/>
              <a:gd name="adj5" fmla="val 10273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A3EDF5D-835F-47CC-9512-5D6B51BE2174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llipszis 2">
            <a:extLst>
              <a:ext uri="{FF2B5EF4-FFF2-40B4-BE49-F238E27FC236}">
                <a16:creationId xmlns:a16="http://schemas.microsoft.com/office/drawing/2014/main" id="{1EFAE946-628D-4F68-B71A-AF01B564E170}"/>
              </a:ext>
            </a:extLst>
          </p:cNvPr>
          <p:cNvSpPr/>
          <p:nvPr/>
        </p:nvSpPr>
        <p:spPr>
          <a:xfrm>
            <a:off x="1102573" y="2175598"/>
            <a:ext cx="2276670" cy="128762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904B-7450-4C6C-ADF2-AA19B60B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explanation – Capsule</a:t>
            </a:r>
            <a:endParaRPr lang="hu-HU" dirty="0"/>
          </a:p>
        </p:txBody>
      </p:sp>
      <p:sp>
        <p:nvSpPr>
          <p:cNvPr id="7" name="Nyíl: körkörös 6">
            <a:extLst>
              <a:ext uri="{FF2B5EF4-FFF2-40B4-BE49-F238E27FC236}">
                <a16:creationId xmlns:a16="http://schemas.microsoft.com/office/drawing/2014/main" id="{3504AE25-F873-4C5E-BE7B-C89A9F1A9A3F}"/>
              </a:ext>
            </a:extLst>
          </p:cNvPr>
          <p:cNvSpPr/>
          <p:nvPr/>
        </p:nvSpPr>
        <p:spPr>
          <a:xfrm rot="2566170">
            <a:off x="3811982" y="4106998"/>
            <a:ext cx="1153874" cy="1153874"/>
          </a:xfrm>
          <a:prstGeom prst="circularArrow">
            <a:avLst>
              <a:gd name="adj1" fmla="val 8073"/>
              <a:gd name="adj2" fmla="val 858699"/>
              <a:gd name="adj3" fmla="val 20650080"/>
              <a:gd name="adj4" fmla="val 3514531"/>
              <a:gd name="adj5" fmla="val 10273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A3EDF5D-835F-47CC-9512-5D6B51BE2174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llipszis 2">
            <a:extLst>
              <a:ext uri="{FF2B5EF4-FFF2-40B4-BE49-F238E27FC236}">
                <a16:creationId xmlns:a16="http://schemas.microsoft.com/office/drawing/2014/main" id="{1EFAE946-628D-4F68-B71A-AF01B564E170}"/>
              </a:ext>
            </a:extLst>
          </p:cNvPr>
          <p:cNvSpPr/>
          <p:nvPr/>
        </p:nvSpPr>
        <p:spPr>
          <a:xfrm rot="2566170">
            <a:off x="3250584" y="4040122"/>
            <a:ext cx="2276670" cy="128762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9C3934D4-6368-4D5F-A2D3-EC5BDDD61069}"/>
              </a:ext>
            </a:extLst>
          </p:cNvPr>
          <p:cNvCxnSpPr/>
          <p:nvPr/>
        </p:nvCxnSpPr>
        <p:spPr>
          <a:xfrm>
            <a:off x="5661743" y="4332901"/>
            <a:ext cx="0" cy="1166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CC00FE4-DF6D-4690-9F0A-2D79F543F902}"/>
                  </a:ext>
                </a:extLst>
              </p:cNvPr>
              <p:cNvSpPr txBox="1"/>
              <p:nvPr/>
            </p:nvSpPr>
            <p:spPr>
              <a:xfrm>
                <a:off x="5756989" y="4480255"/>
                <a:ext cx="2408801" cy="6033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impact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capsule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CC00FE4-DF6D-4690-9F0A-2D79F543F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89" y="4480255"/>
                <a:ext cx="2408801" cy="6033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2A2AEFD7-2B50-4F08-B188-3FB68481169C}"/>
              </a:ext>
            </a:extLst>
          </p:cNvPr>
          <p:cNvSpPr/>
          <p:nvPr/>
        </p:nvSpPr>
        <p:spPr>
          <a:xfrm>
            <a:off x="4951055" y="5440211"/>
            <a:ext cx="1198321" cy="3600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0440825-B9DC-4A65-8C76-3218F399AACE}"/>
                  </a:ext>
                </a:extLst>
              </p:cNvPr>
              <p:cNvSpPr txBox="1"/>
              <p:nvPr/>
            </p:nvSpPr>
            <p:spPr>
              <a:xfrm>
                <a:off x="5661743" y="5686350"/>
                <a:ext cx="1514389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Friction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rot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solidFill>
                    <a:srgbClr val="0070C0"/>
                  </a:solidFill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0440825-B9DC-4A65-8C76-3218F399A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743" y="5686350"/>
                <a:ext cx="1514389" cy="578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59D70B5F-8753-4594-B5C6-40E00AAA2290}"/>
                  </a:ext>
                </a:extLst>
              </p:cNvPr>
              <p:cNvSpPr txBox="1"/>
              <p:nvPr/>
            </p:nvSpPr>
            <p:spPr>
              <a:xfrm>
                <a:off x="3603734" y="5684898"/>
                <a:ext cx="1726370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Friction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trans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solidFill>
                    <a:srgbClr val="00B0F0"/>
                  </a:solidFill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59D70B5F-8753-4594-B5C6-40E00AAA2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734" y="5684898"/>
                <a:ext cx="1726370" cy="578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7609F87D-74F2-4265-A786-C9DFBC6DC631}"/>
              </a:ext>
            </a:extLst>
          </p:cNvPr>
          <p:cNvSpPr/>
          <p:nvPr/>
        </p:nvSpPr>
        <p:spPr>
          <a:xfrm flipH="1">
            <a:off x="3517641" y="5443801"/>
            <a:ext cx="1440000" cy="3600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yíl: felfelé mutató 13">
            <a:extLst>
              <a:ext uri="{FF2B5EF4-FFF2-40B4-BE49-F238E27FC236}">
                <a16:creationId xmlns:a16="http://schemas.microsoft.com/office/drawing/2014/main" id="{DC3A3DEC-B379-42BB-98AB-7586F2D92386}"/>
              </a:ext>
            </a:extLst>
          </p:cNvPr>
          <p:cNvSpPr/>
          <p:nvPr/>
        </p:nvSpPr>
        <p:spPr>
          <a:xfrm>
            <a:off x="4766607" y="3112482"/>
            <a:ext cx="396570" cy="2491209"/>
          </a:xfrm>
          <a:prstGeom prst="upArrow">
            <a:avLst>
              <a:gd name="adj1" fmla="val 50000"/>
              <a:gd name="adj2" fmla="val 73528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FACC4D-C595-47EE-AE1F-6D1ABB92F8FF}"/>
                  </a:ext>
                </a:extLst>
              </p:cNvPr>
              <p:cNvSpPr txBox="1"/>
              <p:nvPr/>
            </p:nvSpPr>
            <p:spPr>
              <a:xfrm>
                <a:off x="5129578" y="3025805"/>
                <a:ext cx="2895921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Normal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Normal</m:t>
                          </m:r>
                          <m:r>
                            <a:rPr lang="en-US" sz="2400" b="0" i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ball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solidFill>
                    <a:schemeClr val="accent4">
                      <a:lumMod val="50000"/>
                    </a:schemeClr>
                  </a:solidFill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FACC4D-C595-47EE-AE1F-6D1ABB92F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78" y="3025805"/>
                <a:ext cx="2895921" cy="578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485B10AD-8C28-47EB-BA46-2F63A2F7C900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4466919" y="3200400"/>
            <a:ext cx="484136" cy="241981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0A5FC6A-F8A4-4161-BB9F-5BC6C134FA45}"/>
                  </a:ext>
                </a:extLst>
              </p:cNvPr>
              <p:cNvSpPr txBox="1"/>
              <p:nvPr/>
            </p:nvSpPr>
            <p:spPr>
              <a:xfrm>
                <a:off x="4069112" y="3016047"/>
                <a:ext cx="308546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b="0" i="0" dirty="0">
                  <a:solidFill>
                    <a:srgbClr val="7030A0"/>
                  </a:solidFill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0A5FC6A-F8A4-4161-BB9F-5BC6C134F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112" y="3016047"/>
                <a:ext cx="3085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506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904B-7450-4C6C-ADF2-AA19B60B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explanation – Capsule</a:t>
            </a:r>
            <a:endParaRPr lang="hu-HU" dirty="0"/>
          </a:p>
        </p:txBody>
      </p:sp>
      <p:sp>
        <p:nvSpPr>
          <p:cNvPr id="7" name="Nyíl: körkörös 6">
            <a:extLst>
              <a:ext uri="{FF2B5EF4-FFF2-40B4-BE49-F238E27FC236}">
                <a16:creationId xmlns:a16="http://schemas.microsoft.com/office/drawing/2014/main" id="{3504AE25-F873-4C5E-BE7B-C89A9F1A9A3F}"/>
              </a:ext>
            </a:extLst>
          </p:cNvPr>
          <p:cNvSpPr/>
          <p:nvPr/>
        </p:nvSpPr>
        <p:spPr>
          <a:xfrm rot="20676896" flipV="1">
            <a:off x="5200277" y="1645312"/>
            <a:ext cx="1153874" cy="1153874"/>
          </a:xfrm>
          <a:prstGeom prst="circularArrow">
            <a:avLst>
              <a:gd name="adj1" fmla="val 8073"/>
              <a:gd name="adj2" fmla="val 858089"/>
              <a:gd name="adj3" fmla="val 20650080"/>
              <a:gd name="adj4" fmla="val 13108134"/>
              <a:gd name="adj5" fmla="val 10273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A3EDF5D-835F-47CC-9512-5D6B51BE2174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llipszis 2">
            <a:extLst>
              <a:ext uri="{FF2B5EF4-FFF2-40B4-BE49-F238E27FC236}">
                <a16:creationId xmlns:a16="http://schemas.microsoft.com/office/drawing/2014/main" id="{1EFAE946-628D-4F68-B71A-AF01B564E170}"/>
              </a:ext>
            </a:extLst>
          </p:cNvPr>
          <p:cNvSpPr/>
          <p:nvPr/>
        </p:nvSpPr>
        <p:spPr>
          <a:xfrm rot="923105">
            <a:off x="4638877" y="1662413"/>
            <a:ext cx="2276670" cy="128762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yíl: körkörös 5">
            <a:extLst>
              <a:ext uri="{FF2B5EF4-FFF2-40B4-BE49-F238E27FC236}">
                <a16:creationId xmlns:a16="http://schemas.microsoft.com/office/drawing/2014/main" id="{31918AB8-AB19-4379-8CFE-B92F5726D320}"/>
              </a:ext>
            </a:extLst>
          </p:cNvPr>
          <p:cNvSpPr/>
          <p:nvPr/>
        </p:nvSpPr>
        <p:spPr>
          <a:xfrm>
            <a:off x="1663971" y="2242474"/>
            <a:ext cx="1153874" cy="1153874"/>
          </a:xfrm>
          <a:prstGeom prst="circularArrow">
            <a:avLst>
              <a:gd name="adj1" fmla="val 8073"/>
              <a:gd name="adj2" fmla="val 858699"/>
              <a:gd name="adj3" fmla="val 20650080"/>
              <a:gd name="adj4" fmla="val 3514531"/>
              <a:gd name="adj5" fmla="val 10273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BA116E0-C151-422A-8AE7-91732A0137CD}"/>
              </a:ext>
            </a:extLst>
          </p:cNvPr>
          <p:cNvSpPr/>
          <p:nvPr/>
        </p:nvSpPr>
        <p:spPr>
          <a:xfrm>
            <a:off x="1102573" y="2175598"/>
            <a:ext cx="2276670" cy="128762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41BB222E-D3B0-410C-8BF8-817AB7183005}"/>
              </a:ext>
            </a:extLst>
          </p:cNvPr>
          <p:cNvCxnSpPr/>
          <p:nvPr/>
        </p:nvCxnSpPr>
        <p:spPr>
          <a:xfrm flipV="1">
            <a:off x="2248678" y="2808514"/>
            <a:ext cx="0" cy="28365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C0A1A774-E79D-4159-B0D5-657832C4874F}"/>
              </a:ext>
            </a:extLst>
          </p:cNvPr>
          <p:cNvCxnSpPr>
            <a:cxnSpLocks/>
          </p:cNvCxnSpPr>
          <p:nvPr/>
        </p:nvCxnSpPr>
        <p:spPr>
          <a:xfrm flipV="1">
            <a:off x="5816080" y="2242474"/>
            <a:ext cx="0" cy="34025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4583BC6F-BDB7-4DAC-86B6-380C5F5A857A}"/>
                  </a:ext>
                </a:extLst>
              </p:cNvPr>
              <p:cNvSpPr txBox="1"/>
              <p:nvPr/>
            </p:nvSpPr>
            <p:spPr>
              <a:xfrm>
                <a:off x="2381690" y="4040164"/>
                <a:ext cx="3990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4583BC6F-BDB7-4DAC-86B6-380C5F5A8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690" y="4040164"/>
                <a:ext cx="39908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A951DD0-314F-470B-B56A-2343B9B6A923}"/>
                  </a:ext>
                </a:extLst>
              </p:cNvPr>
              <p:cNvSpPr txBox="1"/>
              <p:nvPr/>
            </p:nvSpPr>
            <p:spPr>
              <a:xfrm>
                <a:off x="6020442" y="3723125"/>
                <a:ext cx="2617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b="0" i="0" dirty="0"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A951DD0-314F-470B-B56A-2343B9B6A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42" y="3723125"/>
                <a:ext cx="26173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D1680069-EFB1-48AC-BCF3-9594EC706F9F}"/>
                  </a:ext>
                </a:extLst>
              </p:cNvPr>
              <p:cNvSpPr txBox="1"/>
              <p:nvPr/>
            </p:nvSpPr>
            <p:spPr>
              <a:xfrm>
                <a:off x="3555896" y="4270997"/>
                <a:ext cx="1139094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b="0" i="0" dirty="0">
                  <a:latin typeface="Gill Sans Light"/>
                  <a:cs typeface="Gill Sans Light"/>
                </a:endParaRPr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D1680069-EFB1-48AC-BCF3-9594EC706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896" y="4270997"/>
                <a:ext cx="113909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96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B2D0E7-54AE-45E8-A65C-24929E84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setup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A2854B-0D57-403B-A05A-AC9B47FC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initial starting conditions</a:t>
            </a:r>
          </a:p>
          <a:p>
            <a:r>
              <a:rPr lang="en-US" dirty="0"/>
              <a:t>Easy parameter variation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87E0ADD1-4529-416C-899D-4F2A38219532}"/>
              </a:ext>
            </a:extLst>
          </p:cNvPr>
          <p:cNvSpPr/>
          <p:nvPr/>
        </p:nvSpPr>
        <p:spPr>
          <a:xfrm rot="20369106">
            <a:off x="1118795" y="2507500"/>
            <a:ext cx="1151069" cy="623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B1286BF-1471-412E-9B06-54AD0CB7628A}"/>
              </a:ext>
            </a:extLst>
          </p:cNvPr>
          <p:cNvCxnSpPr/>
          <p:nvPr/>
        </p:nvCxnSpPr>
        <p:spPr>
          <a:xfrm>
            <a:off x="615820" y="5645020"/>
            <a:ext cx="811763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8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IYPT">
  <a:themeElements>
    <a:clrScheme name="MyTheme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E36857"/>
      </a:accent2>
      <a:accent3>
        <a:srgbClr val="E02005"/>
      </a:accent3>
      <a:accent4>
        <a:srgbClr val="B2FA77"/>
      </a:accent4>
      <a:accent5>
        <a:srgbClr val="528A02"/>
      </a:accent5>
      <a:accent6>
        <a:srgbClr val="235017"/>
      </a:accent6>
      <a:hlink>
        <a:srgbClr val="660000"/>
      </a:hlink>
      <a:folHlink>
        <a:srgbClr val="CC330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>
          <a:lnSpc>
            <a:spcPct val="150000"/>
          </a:lnSpc>
          <a:defRPr b="0" i="0" dirty="0" smtClean="0">
            <a:latin typeface="Gill Sans Light"/>
            <a:cs typeface="Gill Sans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YPT" id="{16E18079-98B9-4B91-8A19-187FF21B279E}" vid="{6EEFAED0-7F42-4C19-8004-F9FEBFA15E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IYPT</Template>
  <TotalTime>13758</TotalTime>
  <Words>477</Words>
  <Application>Microsoft Office PowerPoint</Application>
  <PresentationFormat>Diavetítés a képernyőre (4:3 oldalarány)</PresentationFormat>
  <Paragraphs>81</Paragraphs>
  <Slides>18</Slides>
  <Notes>5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Gill Sans Light</vt:lpstr>
      <vt:lpstr>Gill Sans MT</vt:lpstr>
      <vt:lpstr>Wingdings 2</vt:lpstr>
      <vt:lpstr>IYPT</vt:lpstr>
      <vt:lpstr>PowerPoint-bemutató</vt:lpstr>
      <vt:lpstr>The Problem</vt:lpstr>
      <vt:lpstr>Qualitative explanation – Ball</vt:lpstr>
      <vt:lpstr>Qualitative explanation – Ball</vt:lpstr>
      <vt:lpstr>Qualitative explanation – Ball</vt:lpstr>
      <vt:lpstr>Qualitative explanation – Capsule</vt:lpstr>
      <vt:lpstr>Qualitative explanation – Capsule</vt:lpstr>
      <vt:lpstr>Qualitative explanation – Capsule</vt:lpstr>
      <vt:lpstr>Optimal setup</vt:lpstr>
      <vt:lpstr>Optimal setup</vt:lpstr>
      <vt:lpstr>Optimal setup</vt:lpstr>
      <vt:lpstr>Optimal setup</vt:lpstr>
      <vt:lpstr>Optimal setup</vt:lpstr>
      <vt:lpstr>Quantitative theory – Conservation of energy</vt:lpstr>
      <vt:lpstr>Quantitative theory – Xi function </vt:lpstr>
      <vt:lpstr>Solving the problem – basic level</vt:lpstr>
      <vt:lpstr>Solving the problem – advanced level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Péter Dusán Ispánovity</dc:creator>
  <cp:keywords/>
  <dc:description/>
  <cp:lastModifiedBy>Penc Patrik</cp:lastModifiedBy>
  <cp:revision>238</cp:revision>
  <dcterms:created xsi:type="dcterms:W3CDTF">2017-03-28T14:56:12Z</dcterms:created>
  <dcterms:modified xsi:type="dcterms:W3CDTF">2020-11-10T13:24:24Z</dcterms:modified>
  <cp:category/>
</cp:coreProperties>
</file>